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0"/>
            <a:ext cx="7772400" cy="1470025"/>
          </a:xfrm>
        </p:spPr>
        <p:txBody>
          <a:bodyPr/>
          <a:lstStyle/>
          <a:p>
            <a:r>
              <a:rPr lang="ru-RU" dirty="0" smtClean="0"/>
              <a:t>Как учились </a:t>
            </a:r>
            <a:br>
              <a:rPr lang="ru-RU" dirty="0" smtClean="0"/>
            </a:br>
            <a:r>
              <a:rPr lang="ru-RU" dirty="0" smtClean="0"/>
              <a:t>в старину</a:t>
            </a:r>
            <a:endParaRPr lang="ru-RU" dirty="0"/>
          </a:p>
        </p:txBody>
      </p:sp>
      <p:pic>
        <p:nvPicPr>
          <p:cNvPr id="4" name="Рисунок 3" descr="уч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1696212"/>
            <a:ext cx="4824536" cy="4616582"/>
          </a:xfrm>
          <a:prstGeom prst="rect">
            <a:avLst/>
          </a:prstGeom>
        </p:spPr>
      </p:pic>
      <p:pic>
        <p:nvPicPr>
          <p:cNvPr id="5" name="Рисунок 4" descr="пер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2228866" cy="6093296"/>
          </a:xfrm>
          <a:prstGeom prst="verticalScroll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Наши учителя</a:t>
            </a:r>
            <a:endParaRPr lang="ru-RU" dirty="0"/>
          </a:p>
        </p:txBody>
      </p:sp>
      <p:pic>
        <p:nvPicPr>
          <p:cNvPr id="4" name="Содержимое 3" descr="IMG-20230214-WA0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7239000" cy="4371242"/>
          </a:xfrm>
        </p:spPr>
      </p:pic>
      <p:sp>
        <p:nvSpPr>
          <p:cNvPr id="5" name="TextBox 4"/>
          <p:cNvSpPr txBox="1"/>
          <p:nvPr/>
        </p:nvSpPr>
        <p:spPr>
          <a:xfrm>
            <a:off x="539552" y="6021288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Учитель математики Татьяна Ефимовна и ее ученица </a:t>
            </a:r>
          </a:p>
          <a:p>
            <a:pPr algn="ctr"/>
            <a:r>
              <a:rPr lang="ru-RU" dirty="0" smtClean="0"/>
              <a:t>(наш учитель начальной школы) Анастасия Леонидовна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715200" cy="948720"/>
          </a:xfrm>
        </p:spPr>
        <p:txBody>
          <a:bodyPr/>
          <a:lstStyle/>
          <a:p>
            <a:pPr algn="ctr"/>
            <a:r>
              <a:rPr lang="ru-RU" b="1" dirty="0" smtClean="0"/>
              <a:t>Новая школа в России</a:t>
            </a:r>
            <a:endParaRPr lang="ru-RU" b="1" dirty="0"/>
          </a:p>
        </p:txBody>
      </p:sp>
      <p:pic>
        <p:nvPicPr>
          <p:cNvPr id="4" name="Рисунок 3" descr="бебеб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3" y="2852936"/>
            <a:ext cx="6149095" cy="36228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7239000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появилась </a:t>
            </a:r>
            <a:r>
              <a:rPr lang="ru-RU" dirty="0" smtClean="0"/>
              <a:t>школа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от Древней Руси  до </a:t>
            </a:r>
            <a:r>
              <a:rPr lang="ru-RU" b="1" dirty="0" smtClean="0"/>
              <a:t>современности</a:t>
            </a:r>
            <a:endParaRPr lang="ru-RU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3015059"/>
            <a:ext cx="7239000" cy="32942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Первые школы на Руси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988 год — это время крещения Руси и зарождения школьного образования. </a:t>
            </a:r>
          </a:p>
          <a:p>
            <a:r>
              <a:rPr lang="ru-RU" dirty="0" smtClean="0"/>
              <a:t>Князь Владимир Святославович издаёт указ: дети бояр должны учиться книжному делу. Так появилась школа под названием «Книжное учение». Там учеников делили на небольшие группы, и в каждой был свой учитель грамоты и чтения.</a:t>
            </a:r>
          </a:p>
          <a:p>
            <a:r>
              <a:rPr lang="ru-RU" dirty="0" smtClean="0"/>
              <a:t>программу </a:t>
            </a:r>
            <a:r>
              <a:rPr lang="ru-RU" dirty="0" smtClean="0"/>
              <a:t>утверждал сам князь Владимир.</a:t>
            </a:r>
          </a:p>
          <a:p>
            <a:r>
              <a:rPr lang="ru-RU" dirty="0" smtClean="0"/>
              <a:t>Спустя столетие, в 1086 году, Анна Всеволодовна, сестра Владимира Мономаха, открыла первое женское училище при церкви, где девочки из зажиточного населения обучались грамоте, чтению и пению. </a:t>
            </a:r>
          </a:p>
          <a:p>
            <a:r>
              <a:rPr lang="ru-RU" dirty="0" smtClean="0"/>
              <a:t>В начале XV века на смену церквям при монастырях приходят частные школы — «Мастера грамоты», которые стали новым этапом в развитии обучения на Руси. Там обучались мальчики богатых родителей, в программу входило письмо, чтение и зарубежная литература. </a:t>
            </a:r>
          </a:p>
          <a:p>
            <a:r>
              <a:rPr lang="ru-RU" dirty="0" smtClean="0"/>
              <a:t>Во время татаро-монгольского ига произошёл регресс образования, и развитие обучения сильно замедлилось. Только школы при церквях продолжали вести </a:t>
            </a:r>
            <a:r>
              <a:rPr lang="ru-RU" dirty="0" err="1" smtClean="0"/>
              <a:t>мало-мальскую</a:t>
            </a:r>
            <a:r>
              <a:rPr lang="ru-RU" dirty="0" smtClean="0"/>
              <a:t> образовательную деятельность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0207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Школы в допетровской </a:t>
            </a:r>
            <a:r>
              <a:rPr lang="ru-RU" b="1" dirty="0" smtClean="0"/>
              <a:t>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До Петра I развитие образования шло медленно. Изредка открывались частные школы, а также была создана Славяно-греко-латинская академия — первое высшее учреждение в стране. </a:t>
            </a:r>
          </a:p>
          <a:p>
            <a:r>
              <a:rPr lang="ru-RU" dirty="0" smtClean="0"/>
              <a:t>Для знатных мальчиков 8-12 лет открылись училища, где обучение строилось по особым сборникам школьных правил — «Азбуковникам». Сначала изучалась письменность, затем уроки становились более разнообразными. В этих учебных заведениях изучали «семь свободных художеств»: </a:t>
            </a:r>
          </a:p>
          <a:p>
            <a:r>
              <a:rPr lang="ru-RU" dirty="0" smtClean="0"/>
              <a:t>грамматика</a:t>
            </a:r>
            <a:endParaRPr lang="ru-RU" dirty="0" smtClean="0"/>
          </a:p>
          <a:p>
            <a:r>
              <a:rPr lang="ru-RU" dirty="0" smtClean="0"/>
              <a:t>диалектика,</a:t>
            </a:r>
            <a:endParaRPr lang="ru-RU" dirty="0" smtClean="0"/>
          </a:p>
          <a:p>
            <a:r>
              <a:rPr lang="ru-RU" dirty="0" smtClean="0"/>
              <a:t>риторика</a:t>
            </a:r>
            <a:endParaRPr lang="ru-RU" dirty="0" smtClean="0"/>
          </a:p>
          <a:p>
            <a:r>
              <a:rPr lang="ru-RU" dirty="0" smtClean="0"/>
              <a:t>церковное </a:t>
            </a:r>
            <a:r>
              <a:rPr lang="ru-RU" dirty="0" smtClean="0"/>
              <a:t>пение</a:t>
            </a:r>
            <a:endParaRPr lang="ru-RU" dirty="0" smtClean="0"/>
          </a:p>
          <a:p>
            <a:r>
              <a:rPr lang="ru-RU" dirty="0" smtClean="0"/>
              <a:t>землемерие</a:t>
            </a:r>
            <a:endParaRPr lang="ru-RU" dirty="0" smtClean="0"/>
          </a:p>
          <a:p>
            <a:r>
              <a:rPr lang="ru-RU" dirty="0" smtClean="0"/>
              <a:t>география</a:t>
            </a:r>
            <a:endParaRPr lang="ru-RU" dirty="0" smtClean="0"/>
          </a:p>
          <a:p>
            <a:r>
              <a:rPr lang="ru-RU" dirty="0" err="1" smtClean="0"/>
              <a:t>звёздознание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Школьное образование при Петре I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7715200" cy="485740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Значительные изменения в обучении произошли при Петре I. Он провёл реформу образования, которая коснулась многих аспектов в развитии школ в России:</a:t>
            </a:r>
          </a:p>
          <a:p>
            <a:r>
              <a:rPr lang="ru-RU" dirty="0" smtClean="0"/>
              <a:t>В 1701 году открыл школу математических и навигационных наук. В ней учились мальчики всех сословий с 12 лет. После освоения программы дети бедных родителей шли служить, а дети бояр поступали в «верхнюю» школу. Такие юноши учили немецкий язык, географию и навигацию.</a:t>
            </a:r>
          </a:p>
          <a:p>
            <a:r>
              <a:rPr lang="ru-RU" dirty="0" smtClean="0"/>
              <a:t>В 1714 году появились цифирные школы. Ученики углублённо изучали математику и геометрию. К 1723 году в стране было порядка 42 таких школ.</a:t>
            </a:r>
          </a:p>
          <a:p>
            <a:r>
              <a:rPr lang="ru-RU" dirty="0" smtClean="0"/>
              <a:t>В 1724 году Пётр I учредил Академию наук, но открылась она год спустя, уже после его смерти. Академия состояла из гимназии и университета. В гимназии дети учились 7 лет, изучали латынь, немецкий и французский языки, историю и географию.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</a:rPr>
              <a:t>При Петре Первом произошла школьная реформа — основное образование стало доступно всем, кроме крестьян. В школах появились новые предметы, во всех учебных заведениях делался упор на математические знания. </a:t>
            </a:r>
            <a:endParaRPr lang="ru-RU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6474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Смольный институт Екатерины </a:t>
            </a:r>
            <a:r>
              <a:rPr lang="en-US" b="1" dirty="0" smtClean="0"/>
              <a:t>II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7715200" cy="5040560"/>
          </a:xfrm>
        </p:spPr>
        <p:txBody>
          <a:bodyPr>
            <a:normAutofit fontScale="55000" lnSpcReduction="20000"/>
          </a:bodyPr>
          <a:lstStyle/>
          <a:p>
            <a:r>
              <a:rPr lang="ru-RU" sz="2900" dirty="0" smtClean="0"/>
              <a:t>До Екатерины II фактически учиться могли только юноши (робкие попытки Анны Всеволодовны — не в счёт). В 1764 году право получить образование дали и девушкам. </a:t>
            </a:r>
            <a:endParaRPr lang="ru-RU" sz="2900" dirty="0" smtClean="0"/>
          </a:p>
          <a:p>
            <a:pPr>
              <a:buNone/>
            </a:pPr>
            <a:r>
              <a:rPr lang="ru-RU" sz="2900" dirty="0" smtClean="0"/>
              <a:t>Императрица </a:t>
            </a:r>
            <a:r>
              <a:rPr lang="ru-RU" sz="2900" dirty="0" smtClean="0"/>
              <a:t>открыла Смольный институт — Воспитательное общество благородных девиц:</a:t>
            </a:r>
          </a:p>
          <a:p>
            <a:r>
              <a:rPr lang="ru-RU" sz="2900" dirty="0" smtClean="0"/>
              <a:t>В 6–9 лет девочек обучали математике, иностранным языкам, творчеству. </a:t>
            </a:r>
          </a:p>
          <a:p>
            <a:r>
              <a:rPr lang="ru-RU" sz="2900" dirty="0" smtClean="0"/>
              <a:t>В 9–12 лет в программу входило изучение истории и географии.</a:t>
            </a:r>
          </a:p>
          <a:p>
            <a:r>
              <a:rPr lang="ru-RU" sz="2900" dirty="0" smtClean="0"/>
              <a:t>В 12 лет девушки читали познавательную литературу, практиковались в ведении хозяйства, постигали азы физики, архитектуры и скульптуры.</a:t>
            </a:r>
          </a:p>
          <a:p>
            <a:r>
              <a:rPr lang="ru-RU" sz="2900" dirty="0" smtClean="0"/>
              <a:t>В 15–18 лет ученицы завершали обучение и повторяли все предметы, углублённо изучали закон божий. </a:t>
            </a:r>
          </a:p>
          <a:p>
            <a:r>
              <a:rPr lang="ru-RU" sz="2900" dirty="0" smtClean="0"/>
              <a:t>Мужское образование в России также получило новую веху при Екатерине II. Шляхетский сухопутный кадетский корпус, основанный в 1732 году, работал по новым правилам. Образование для юношей отличалось от женского:</a:t>
            </a:r>
          </a:p>
          <a:p>
            <a:r>
              <a:rPr lang="ru-RU" sz="2900" dirty="0" smtClean="0"/>
              <a:t>Мальчики учились с 5 лет до 21 года — более долгий срок обучения.</a:t>
            </a:r>
          </a:p>
          <a:p>
            <a:r>
              <a:rPr lang="ru-RU" sz="2900" dirty="0" smtClean="0"/>
              <a:t>Упор был на точные науки — физику, химию, военное искусство.</a:t>
            </a:r>
          </a:p>
          <a:p>
            <a:r>
              <a:rPr lang="ru-RU" sz="2900" dirty="0" smtClean="0"/>
              <a:t>Изучали юриспруденцию и государственную экономию.</a:t>
            </a:r>
          </a:p>
          <a:p>
            <a:r>
              <a:rPr lang="ru-RU" sz="2900" dirty="0" smtClean="0"/>
              <a:t>Под влиянием французского просвещения юноши обучались танцам, творчеству и фехтованию.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6474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Школьная система XIX века в </a:t>
            </a:r>
            <a:r>
              <a:rPr lang="ru-RU" b="1" dirty="0" smtClean="0"/>
              <a:t>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560840" cy="4824535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Приходские училища для бедного населения. Обучение длилось 1 год. Ученики с 6 лет изучали чтение, религию и письменность. Проходили подготовку к поступлению в уездные училища. </a:t>
            </a:r>
          </a:p>
          <a:p>
            <a:r>
              <a:rPr lang="ru-RU" dirty="0" smtClean="0"/>
              <a:t>Уездные училища принимали мальчиков 7-8 лет. Учёба шла 2 года, дети изучали около 15 предметов, в числе которых были черчение, геометрия, арифметика.</a:t>
            </a:r>
          </a:p>
          <a:p>
            <a:r>
              <a:rPr lang="ru-RU" dirty="0" smtClean="0"/>
              <a:t>Гимназии. В них могли учиться только дети дворян для подготовки к службе или поступлению в университет. Обучение было насыщенным: философия, экономика, математика, этика и многое другое. В гимназиях были не только учителя, но и контролёры, следившие за поведением. Всего в стране было пять гимназий.</a:t>
            </a:r>
          </a:p>
          <a:p>
            <a:r>
              <a:rPr lang="ru-RU" dirty="0" smtClean="0"/>
              <a:t>Университеты считались привилегированными учебными заведениями и функционировали только в Москве и Санкт-Петербурге.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Школа советского периода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4896544" cy="5328592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Становление советской системы образования можно разделить на следующие этапы:</a:t>
            </a:r>
          </a:p>
          <a:p>
            <a:r>
              <a:rPr lang="ru-RU" dirty="0" smtClean="0"/>
              <a:t>В 1918 году были </a:t>
            </a:r>
            <a:r>
              <a:rPr lang="ru-RU" dirty="0" smtClean="0"/>
              <a:t>приняты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«Положение о единой трудовой школе» и «Декларация о единой трудовой школе».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Введён </a:t>
            </a:r>
            <a:r>
              <a:rPr lang="ru-RU" dirty="0" smtClean="0"/>
              <a:t>запрет на религиозные учения. Школа стала двухступенчатой: на первой ступени обучали детей с 8 до 13 лет, на второй — с 14 до 17 лет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Открылись </a:t>
            </a:r>
            <a:r>
              <a:rPr lang="ru-RU" dirty="0" smtClean="0"/>
              <a:t>бесплатные трудовые школы, где изучали письмо, чтение, математику, но уклон был на труд. </a:t>
            </a:r>
          </a:p>
          <a:p>
            <a:r>
              <a:rPr lang="ru-RU" dirty="0" smtClean="0"/>
              <a:t>В 1930-х годах школа стала авторитарной — утратилась ценность личности и главной целью обучения стало воспитание коммунистов. В это время введено обязательное начальное образование.</a:t>
            </a:r>
          </a:p>
          <a:p>
            <a:r>
              <a:rPr lang="ru-RU" dirty="0" smtClean="0"/>
              <a:t>В годы войны образование пережило сильный кризис — не хватало учителей, учебной литературы, ученики работали на заводах. </a:t>
            </a:r>
          </a:p>
          <a:p>
            <a:r>
              <a:rPr lang="ru-RU" dirty="0" smtClean="0"/>
              <a:t>В 1958 году началась школьная реформа. Обучение стало 10-летним, а получение среднего образования — обязательным.</a:t>
            </a:r>
          </a:p>
          <a:p>
            <a:r>
              <a:rPr lang="ru-RU" dirty="0" smtClean="0"/>
              <a:t>С 1980 года дети стали обучаться 11 классов. Введена система поощрения в виде медалей.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э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628800"/>
            <a:ext cx="3299275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Наша школа </a:t>
            </a:r>
            <a:br>
              <a:rPr lang="ru-RU" dirty="0" smtClean="0"/>
            </a:br>
            <a:r>
              <a:rPr lang="ru-RU" dirty="0" smtClean="0"/>
              <a:t>до 1980 года</a:t>
            </a:r>
            <a:endParaRPr lang="ru-RU" dirty="0"/>
          </a:p>
        </p:txBody>
      </p:sp>
      <p:pic>
        <p:nvPicPr>
          <p:cNvPr id="4" name="Содержимое 3" descr="IMG-20230214-WA0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96230"/>
            <a:ext cx="7239000" cy="427362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35</TotalTime>
  <Words>393</Words>
  <Application>Microsoft Office PowerPoint</Application>
  <PresentationFormat>Экран (4:3)</PresentationFormat>
  <Paragraphs>58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Как учились  в старину</vt:lpstr>
      <vt:lpstr> Как появилась школа:  от Древней Руси  до современности</vt:lpstr>
      <vt:lpstr>Первые школы на Руси </vt:lpstr>
      <vt:lpstr>Школы в допетровской России</vt:lpstr>
      <vt:lpstr>Школьное образование при Петре I </vt:lpstr>
      <vt:lpstr>Смольный институт Екатерины II</vt:lpstr>
      <vt:lpstr>Школьная система XIX века в России</vt:lpstr>
      <vt:lpstr>Школа советского периода </vt:lpstr>
      <vt:lpstr>Наша школа  до 1980 года</vt:lpstr>
      <vt:lpstr>Наши учителя</vt:lpstr>
      <vt:lpstr>Новая школа в России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школа</cp:lastModifiedBy>
  <cp:revision>5</cp:revision>
  <dcterms:created xsi:type="dcterms:W3CDTF">2023-02-14T09:02:32Z</dcterms:created>
  <dcterms:modified xsi:type="dcterms:W3CDTF">2023-02-14T10:17:25Z</dcterms:modified>
</cp:coreProperties>
</file>